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09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</p:sldIdLst>
  <p:sldSz cx="9144000" cy="5143500" type="screen16x9"/>
  <p:notesSz cx="6858000" cy="9144000"/>
  <p:defaultTextStyle>
    <a:defPPr>
      <a:defRPr lang="ru-RU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39D6F"/>
    <a:srgbClr val="799C62"/>
    <a:srgbClr val="6C9965"/>
    <a:srgbClr val="679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43" autoAdjust="0"/>
  </p:normalViewPr>
  <p:slideViewPr>
    <p:cSldViewPr showGuides="1">
      <p:cViewPr varScale="1">
        <p:scale>
          <a:sx n="146" d="100"/>
          <a:sy n="146" d="100"/>
        </p:scale>
        <p:origin x="-624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FB8BD5-7F89-4DE6-BC0C-BEBB2F17A2CD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9E16B-5CDF-4F07-A18B-1631E2909D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689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4580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573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96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419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200151"/>
            <a:ext cx="43815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29200" y="1200151"/>
            <a:ext cx="43815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803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483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636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8115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1" y="204790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421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37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508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05980"/>
            <a:ext cx="222885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1" y="205980"/>
            <a:ext cx="653415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34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5E2F7-CFBE-4BCD-AF58-1A01F83BF803}" type="datetimeFigureOut">
              <a:rPr lang="ru-RU" smtClean="0"/>
              <a:pPr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303DD-2147-4BD5-B2F4-EDA9515C80E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8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9252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267744" y="4414230"/>
            <a:ext cx="4230470" cy="567710"/>
            <a:chOff x="2105727" y="6261807"/>
            <a:chExt cx="4392487" cy="756945"/>
          </a:xfrm>
        </p:grpSpPr>
        <p:pic>
          <p:nvPicPr>
            <p:cNvPr id="13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Группа 18"/>
            <p:cNvGrpSpPr/>
            <p:nvPr/>
          </p:nvGrpSpPr>
          <p:grpSpPr>
            <a:xfrm>
              <a:off x="2573777" y="6261807"/>
              <a:ext cx="3924437" cy="756945"/>
              <a:chOff x="2573777" y="6261807"/>
              <a:chExt cx="3924437" cy="756945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2573777" y="6261807"/>
                <a:ext cx="3924437" cy="4924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dirty="0" smtClean="0">
                    <a:solidFill>
                      <a:schemeClr val="tx2">
                        <a:lumMod val="75000"/>
                      </a:schemeClr>
                    </a:solidFill>
                    <a:latin typeface="Franklin Gothic Demi Cond" panose="020B0706030402020204" pitchFamily="34" charset="0"/>
                  </a:rPr>
                  <a:t>Торгово-промышленная палата РФ</a:t>
                </a:r>
                <a:endParaRPr lang="ru-RU" dirty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3751015" y="6485273"/>
                <a:ext cx="1569961" cy="5334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dirty="0" smtClean="0">
                    <a:solidFill>
                      <a:schemeClr val="tx2">
                        <a:lumMod val="75000"/>
                      </a:schemeClr>
                    </a:solidFill>
                    <a:latin typeface="Franklin Gothic Demi Cond" panose="020B0706030402020204" pitchFamily="34" charset="0"/>
                  </a:rPr>
                  <a:t>2019</a:t>
                </a:r>
                <a:endParaRPr lang="ru-RU" sz="2000" dirty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endParaRPr>
              </a:p>
            </p:txBody>
          </p:sp>
        </p:grpSp>
      </p:grpSp>
      <p:sp>
        <p:nvSpPr>
          <p:cNvPr id="15" name="Прямоугольник 14"/>
          <p:cNvSpPr/>
          <p:nvPr/>
        </p:nvSpPr>
        <p:spPr>
          <a:xfrm>
            <a:off x="1043608" y="1117806"/>
            <a:ext cx="7992888" cy="158417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Franklin Gothic Demi Cond" pitchFamily="34" charset="0"/>
              </a:rPr>
              <a:t>ИНФОРМАЦИЯ ПО КРЕДИТНО-ГАРАНТИЙНОЙ ПОДДЕРЖКЕ СУБЪЕКТОВ МАЛОГО И СРЕДНЕГО ПРЕДПРИНИМАТЕЛЬСТВА </a:t>
            </a:r>
            <a:br>
              <a:rPr lang="ru-RU" sz="2400" dirty="0" smtClean="0">
                <a:latin typeface="Franklin Gothic Demi Cond" pitchFamily="34" charset="0"/>
              </a:rPr>
            </a:br>
            <a:r>
              <a:rPr lang="ru-RU" sz="2400" dirty="0" smtClean="0">
                <a:latin typeface="Franklin Gothic Demi Cond" pitchFamily="34" charset="0"/>
              </a:rPr>
              <a:t>СО СТОРОНЫ КОРПОРАЦИИ МСП И МСП БАНКА</a:t>
            </a:r>
            <a:endParaRPr lang="ru-RU" sz="2400" dirty="0">
              <a:latin typeface="Franklin Gothic Demi Cond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703994" y="2701982"/>
            <a:ext cx="5332502" cy="73386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39700" dist="114300" dir="4800000" sx="101000" sy="101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100"/>
              </a:lnSpc>
            </a:pPr>
            <a:r>
              <a:rPr lang="ru-RU" sz="4400" u="sng" dirty="0" smtClean="0">
                <a:latin typeface="Franklin Gothic Demi Cond" panose="020B0706030402020204" pitchFamily="34" charset="0"/>
              </a:rPr>
              <a:t>КРАТКИЙ ОБЗОР</a:t>
            </a:r>
            <a:endParaRPr lang="ru-RU" sz="4400" u="sng" dirty="0"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69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2800" dirty="0" smtClean="0">
                <a:latin typeface="Franklin Gothic Demi Cond" pitchFamily="34" charset="0"/>
              </a:rPr>
              <a:t>ГАРАНТИЙНАЯ ПОДДЕРЖКА ОТ АО «КОРПОРАЦИЯ МСП» </a:t>
            </a:r>
            <a:endParaRPr lang="ru-RU" sz="2800" dirty="0">
              <a:solidFill>
                <a:schemeClr val="bg1"/>
              </a:solidFill>
              <a:latin typeface="Franklin Gothic Demi Cond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666389"/>
            <a:ext cx="8856984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Виды гарантий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основная линейка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гарантийных продуктов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для субъектов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МСП: </a:t>
            </a:r>
            <a:r>
              <a:rPr lang="ru-RU" sz="1800" i="1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прямая </a:t>
            </a:r>
            <a:r>
              <a:rPr lang="ru-RU" sz="1800" i="1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гарантия для </a:t>
            </a:r>
            <a:r>
              <a:rPr lang="ru-RU" sz="1800" i="1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инвестиций; прямая </a:t>
            </a:r>
            <a:r>
              <a:rPr lang="ru-RU" sz="1800" i="1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гарантия для обеспечения кредитов с целью пополнения оборотных </a:t>
            </a:r>
            <a:r>
              <a:rPr lang="ru-RU" sz="1800" i="1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средств;  прямая </a:t>
            </a:r>
            <a:r>
              <a:rPr lang="ru-RU" sz="1800" i="1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гарантия для </a:t>
            </a:r>
            <a:r>
              <a:rPr lang="ru-RU" sz="1800" i="1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лизинга; </a:t>
            </a:r>
            <a:r>
              <a:rPr lang="ru-RU" sz="1800" i="1" dirty="0" err="1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согарантия</a:t>
            </a:r>
            <a:r>
              <a:rPr lang="ru-RU" sz="1800" i="1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 синдицированная </a:t>
            </a:r>
            <a:r>
              <a:rPr lang="ru-RU" sz="1800" i="1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гарантия;</a:t>
            </a:r>
            <a:endParaRPr lang="ru-RU" sz="1800" i="1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продукты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для участников государственных и муниципальных закупок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(44-ФЗ и 223-ФЗ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);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продукты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для субъектов МСП в приоритетных сферах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деятельности;</a:t>
            </a:r>
            <a:endParaRPr lang="ru-RU" sz="1800" i="1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продукты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для субъектов МСП,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зарегистрированных в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приоритетных регионах и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городах;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продукты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для организаций инфраструктуры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поддержки субъектов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МСП.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14" name="Рисунок 13" descr="Картинки по запросу гарантийная поддержка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06" t="19768" r="12210" b="18314"/>
          <a:stretch/>
        </p:blipFill>
        <p:spPr bwMode="auto">
          <a:xfrm>
            <a:off x="3774717" y="3344912"/>
            <a:ext cx="2195194" cy="17917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 descr="Картинки по запросу гарантийная поддержка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4" r="15479"/>
          <a:stretch/>
        </p:blipFill>
        <p:spPr bwMode="auto">
          <a:xfrm>
            <a:off x="6242326" y="3337132"/>
            <a:ext cx="2839720" cy="17316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24" y="3341497"/>
            <a:ext cx="2491268" cy="172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Группа 16"/>
          <p:cNvGrpSpPr/>
          <p:nvPr/>
        </p:nvGrpSpPr>
        <p:grpSpPr>
          <a:xfrm>
            <a:off x="107504" y="4515418"/>
            <a:ext cx="1080120" cy="461665"/>
            <a:chOff x="2105727" y="6231276"/>
            <a:chExt cx="1121486" cy="615551"/>
          </a:xfrm>
        </p:grpSpPr>
        <p:pic>
          <p:nvPicPr>
            <p:cNvPr id="18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547535" y="6231276"/>
              <a:ext cx="679678" cy="61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ТПП РФ</a:t>
              </a:r>
            </a:p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5711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504" y="657647"/>
            <a:ext cx="8928992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Условия предоставления независимых гарантий Корпорации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срок гарантии: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15 лет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(в зависимости от конкретного продукта);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вознаграждение за гарантию: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0,75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% годовых - 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0,5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% годовых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(при сумме гарантии 500 млн руб. и более) от суммы гарантии за весь срок действия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гарантии;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уплата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вознаграждения: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единовременно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/ ежегодно / 1 раз в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6 мес.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1 раз в 3 мес.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сумма гарантийного покрытия: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100%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(в зависимости от конкретного продукта);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обеспечение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 до 100 млн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нет,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от 100 млн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рублей – 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послезалог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/ поручительство.</a:t>
            </a:r>
            <a:endParaRPr lang="ru-RU" sz="1800" dirty="0">
              <a:solidFill>
                <a:srgbClr val="FF0000"/>
              </a:solidFill>
              <a:latin typeface="Franklin Gothic Demi Cond" pitchFamily="34" charset="0"/>
            </a:endParaRPr>
          </a:p>
        </p:txBody>
      </p:sp>
      <p:pic>
        <p:nvPicPr>
          <p:cNvPr id="14" name="Рисунок 13" descr="ÐÐ°ÑÑÐ¸Ð½ÐºÐ¸ Ð¿Ð¾ Ð·Ð°Ð¿ÑÐ¾ÑÑ ÐºÐ°Ðº Ð¿ÑÐµÐ¾Ð´Ð¾Ð»ÐµÑÑ Ð±Ð»Ð¾ÐºÐ¸ÑÐ¾Ð²ÐºÑ ÑÑÐµÑÐ¾Ð²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81" t="2355" r="10916"/>
          <a:stretch/>
        </p:blipFill>
        <p:spPr bwMode="auto">
          <a:xfrm>
            <a:off x="6516216" y="3076771"/>
            <a:ext cx="2160240" cy="17272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ÐÐ°ÑÑÐ¸Ð½ÐºÐ¸ Ð¿Ð¾ Ð·Ð°Ð¿ÑÐ¾ÑÑ Ð½Ð°Ð»Ð¸ÑÐ½ÑÐ¹ ÑÐ°ÑÑÐµÑ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b="5500"/>
          <a:stretch/>
        </p:blipFill>
        <p:spPr bwMode="auto">
          <a:xfrm>
            <a:off x="1453391" y="3246900"/>
            <a:ext cx="2500545" cy="15570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2800" dirty="0" smtClean="0">
                <a:latin typeface="Franklin Gothic Demi Cond" pitchFamily="34" charset="0"/>
              </a:rPr>
              <a:t>ГАРАНТИЙНАЯ ПОДДЕРЖКА ОТ АО «КОРПОРАЦИЯ МСП» </a:t>
            </a:r>
            <a:endParaRPr lang="ru-RU" sz="2800" dirty="0">
              <a:solidFill>
                <a:schemeClr val="bg1"/>
              </a:solidFill>
              <a:latin typeface="Franklin Gothic Demi Cond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309" y="3001331"/>
            <a:ext cx="2376264" cy="1931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07504" y="4515418"/>
            <a:ext cx="1080120" cy="461665"/>
            <a:chOff x="2105727" y="6231276"/>
            <a:chExt cx="1121486" cy="615551"/>
          </a:xfrm>
        </p:grpSpPr>
        <p:pic>
          <p:nvPicPr>
            <p:cNvPr id="8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547535" y="6231276"/>
              <a:ext cx="679678" cy="61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ТПП РФ</a:t>
              </a:r>
            </a:p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8407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504" y="737549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Ключевые условия Программы стимулирования кредитования от Корпорации МСП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</a:t>
            </a:r>
          </a:p>
          <a:p>
            <a:pPr algn="just"/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С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тавка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9,6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%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для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субъектов МСП в приоритетных отраслях экономики, лизинговой компании, 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факторинговой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компании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,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МФО или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организации, управляющей объектами инфраструктуры поддержки субъектов МСП;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10,6%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для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субъектов МСП в прочих отраслях.</a:t>
            </a:r>
          </a:p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Срок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льготного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фондирования - 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до 3 лет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(срок кредита может превышать срок льготного фондирования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);</a:t>
            </a:r>
          </a:p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Рассматриваются проекты из всех приоритетных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отраслей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экономики;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Размер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кредита: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3 млн руб. 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до 1 млрд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руб.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(общий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лимит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на заемщика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до 4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млрд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руб.)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2800" dirty="0" smtClean="0">
                <a:latin typeface="Franklin Gothic Demi Cond" pitchFamily="34" charset="0"/>
              </a:rPr>
              <a:t>ПРОГРАММА СТИМУЛИРОВАНИЯ КРЕДИТОВАНИЯ</a:t>
            </a:r>
            <a:endParaRPr lang="ru-RU" sz="2800" dirty="0">
              <a:solidFill>
                <a:schemeClr val="bg1"/>
              </a:solidFill>
              <a:latin typeface="Franklin Gothic Demi Cond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Похожее изображе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4722" y="2989852"/>
            <a:ext cx="2411363" cy="201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Картинки по запросу Стимулирование кредитования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3" t="28740"/>
          <a:stretch/>
        </p:blipFill>
        <p:spPr bwMode="auto">
          <a:xfrm>
            <a:off x="1176703" y="3045874"/>
            <a:ext cx="4943475" cy="19590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107504" y="4515418"/>
            <a:ext cx="1080120" cy="461665"/>
            <a:chOff x="2105727" y="6231276"/>
            <a:chExt cx="1121486" cy="615551"/>
          </a:xfrm>
        </p:grpSpPr>
        <p:pic>
          <p:nvPicPr>
            <p:cNvPr id="8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547535" y="6231276"/>
              <a:ext cx="679678" cy="61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ТПП РФ</a:t>
              </a:r>
            </a:p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4679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504" y="675403"/>
            <a:ext cx="8928992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Ключевые условия Программы субсидирования % ставки от Корпорации МСП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Процентная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ставка по кредиту для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заемщика: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до 8,5% годовых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 </a:t>
            </a: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Цели: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инвестиционные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и пополнение оборотных средств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(приоритетные отрасли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);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Размер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кредита на инвестиционные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цели: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500 тыс.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руб.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до 1 млрд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руб.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и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500 тыс.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руб. </a:t>
            </a:r>
            <a:b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2 млрд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.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Размер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кредита на пополнение оборотных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средств:</a:t>
            </a: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500 тыс.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руб.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до 500 млн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руб.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Срок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кредитного договора на инвестиционные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цели: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10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лет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Срок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кредитного договора на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оборотные средства: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3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лет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Получатели субсидий: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уполномоченные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банки, прошедшие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отбор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Периодичность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предоставления субсидии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банкам: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ежемесячно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2800" dirty="0" smtClean="0">
                <a:latin typeface="Franklin Gothic Demi Cond" pitchFamily="34" charset="0"/>
              </a:rPr>
              <a:t> ПРОГРАММА СУБСИДИРОВАНИЯ ПРОЦЕНТНОЙ СТАВКИ</a:t>
            </a:r>
            <a:endParaRPr lang="ru-RU" sz="2800" dirty="0">
              <a:solidFill>
                <a:schemeClr val="bg1"/>
              </a:solidFill>
              <a:latin typeface="Franklin Gothic Demi Cond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Картинки по запросу субсидирование процентной ставк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045" y="2559857"/>
            <a:ext cx="2672715" cy="186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850524" y="4515418"/>
            <a:ext cx="1080120" cy="461665"/>
            <a:chOff x="2105727" y="6231276"/>
            <a:chExt cx="1121486" cy="615551"/>
          </a:xfrm>
        </p:grpSpPr>
        <p:pic>
          <p:nvPicPr>
            <p:cNvPr id="6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547535" y="6231276"/>
              <a:ext cx="679678" cy="61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ТПП РФ</a:t>
              </a:r>
            </a:p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37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504" y="737549"/>
            <a:ext cx="8928992" cy="4272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Ключевые условия Программы льготного лизинга оборудования от Корпорации МСП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Лизинг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без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аванса: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6 % для российского оборудования и 8 % для иностранного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оборудования / от 5 млн до 50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млн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рублей / от 13 до 60 месяцев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Производство ( в зависимости от продукта): </a:t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5 млн до 200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млн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рублей / от 13 до 60 месяцев / от 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10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%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Сельхозкооперация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( в зависимости от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продукта): </a:t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3 млн рублей / от 13 месяцев / от 10%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 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endParaRPr lang="ru-RU" sz="8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Микролизинг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для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регионов нахождения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/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региональных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лизинговых компаний –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от 2,5 до 5 млн рублей / от 13 до 60 месяцев / от 15%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Социальное предпринимательство –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от 1 до 5 млн рублей / от 13 до 60 месяцев / от 15%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Другие программы (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зависимости от конкретного продукта)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5 млн до 100 млн рублей / </a:t>
            </a:r>
            <a:b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13 месяцев / от 15%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2800" dirty="0" smtClean="0">
                <a:latin typeface="Franklin Gothic Demi Cond" pitchFamily="34" charset="0"/>
              </a:rPr>
              <a:t> ПРОГРАММА ЛЬГОТНОГО ЛИЗИНГА ОБОРУДОВАНИЯ</a:t>
            </a:r>
            <a:endParaRPr lang="ru-RU" sz="2800" dirty="0">
              <a:solidFill>
                <a:schemeClr val="bg1"/>
              </a:solidFill>
              <a:latin typeface="Franklin Gothic Demi Cond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Картинки по запросу Стимулирование кредитования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29"/>
          <a:stretch/>
        </p:blipFill>
        <p:spPr bwMode="auto">
          <a:xfrm>
            <a:off x="5824738" y="1439382"/>
            <a:ext cx="2906390" cy="2160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4169786" y="4587259"/>
            <a:ext cx="1080120" cy="461665"/>
            <a:chOff x="2105727" y="6231276"/>
            <a:chExt cx="1121486" cy="615551"/>
          </a:xfrm>
        </p:grpSpPr>
        <p:pic>
          <p:nvPicPr>
            <p:cNvPr id="7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547535" y="6231276"/>
              <a:ext cx="679678" cy="61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ТПП РФ</a:t>
              </a:r>
            </a:p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1467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504" y="648769"/>
            <a:ext cx="8928992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Ключевые условия Программы «Инвестиционный лифт»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Участники Программы: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Фонд развития промышленности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 Корпорация МСП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 Российский Фонд Прямых Инвестиций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 группа Российского экспортного центра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Продукты: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кредитное финансирование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 кредитно-гарантийная поддержка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 вхождение в капитал и мезонинное финансирование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 сопровождение и поддержка субъектов МСП с экспортным потенциалом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ctr">
              <a:lnSpc>
                <a:spcPct val="120000"/>
              </a:lnSpc>
            </a:pPr>
            <a:r>
              <a:rPr lang="ru-RU" sz="1800" u="sng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</a:t>
            </a:r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1800" u="sng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2016 - 2019 гг. одобрено финансирование 29 проектов с </a:t>
            </a:r>
            <a:r>
              <a:rPr lang="ru-RU" sz="1800" u="sng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бюджетом </a:t>
            </a:r>
            <a:r>
              <a:rPr lang="ru-RU" sz="1800" u="sng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 27 515 млн рублей.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2800" dirty="0" smtClean="0">
                <a:latin typeface="Franklin Gothic Demi Cond" pitchFamily="34" charset="0"/>
              </a:rPr>
              <a:t> ПРОГРАММА «ИНВЕСТИЦИОННЫЙ ЛИФТ»</a:t>
            </a:r>
            <a:endParaRPr lang="ru-RU" sz="2800" dirty="0">
              <a:solidFill>
                <a:schemeClr val="bg1"/>
              </a:solidFill>
              <a:latin typeface="Franklin Gothic Demi Cond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Картинки по запросу инвести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600" y="3067894"/>
            <a:ext cx="4014046" cy="194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Похожее изображение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1645" r="2353" b="17606"/>
          <a:stretch/>
        </p:blipFill>
        <p:spPr bwMode="auto">
          <a:xfrm>
            <a:off x="5821091" y="3023503"/>
            <a:ext cx="3168352" cy="19893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07504" y="4515418"/>
            <a:ext cx="1080120" cy="461665"/>
            <a:chOff x="2105727" y="6231276"/>
            <a:chExt cx="1121486" cy="615551"/>
          </a:xfrm>
        </p:grpSpPr>
        <p:pic>
          <p:nvPicPr>
            <p:cNvPr id="8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547535" y="6231276"/>
              <a:ext cx="679678" cy="61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ТПП РФ</a:t>
              </a:r>
            </a:p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298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504" y="684281"/>
            <a:ext cx="8928992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Фонд долгосрочных прямых инвестиций «МИР»: это фонд широкого профиля, осуществляющий поддержку субъектов МСП путём предоставления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прямых инвестиций и / или путём выдачи инвестиционных  займов (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мезонин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)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 Пайщик Фонда «МИР» - 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АО«МСПБанк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»;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Продукты Фонда «МИР»: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  -  «Капитал для МСП»: сумма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15 млн до 250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млн рублей;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целевая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норма доходности –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15%;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целевая доля участия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34% до 49,99%;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срок 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участия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не более 5 лет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 - «Инвестиционный заем (мезонин)»: сумма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15 млн до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300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млн рублей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;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целевая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ставка – </a:t>
            </a:r>
            <a:endParaRPr lang="ru-RU" sz="1800" dirty="0" smtClean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12%;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возможные условия –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конвертация займа</a:t>
            </a:r>
          </a:p>
          <a:p>
            <a:pPr algn="just">
              <a:lnSpc>
                <a:spcPct val="120000"/>
              </a:lnSpc>
            </a:pP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в капитал; 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срок участия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–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не </a:t>
            </a:r>
            <a:r>
              <a:rPr lang="ru-RU" sz="1800" dirty="0">
                <a:solidFill>
                  <a:srgbClr val="FF0000"/>
                </a:solidFill>
                <a:latin typeface="Franklin Gothic Demi Cond" pitchFamily="34" charset="0"/>
              </a:rPr>
              <a:t>более 5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лет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2800" dirty="0" smtClean="0">
                <a:latin typeface="Franklin Gothic Demi Cond" pitchFamily="34" charset="0"/>
              </a:rPr>
              <a:t> ПОДДЕРЖКА ЧЕРЕЗ ФОНД «МИР»</a:t>
            </a:r>
            <a:endParaRPr lang="ru-RU" sz="2800" dirty="0">
              <a:solidFill>
                <a:schemeClr val="bg1"/>
              </a:solidFill>
              <a:latin typeface="Franklin Gothic Demi Cond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895484" y="4593790"/>
            <a:ext cx="1080120" cy="461665"/>
            <a:chOff x="2105727" y="6231276"/>
            <a:chExt cx="1121486" cy="615551"/>
          </a:xfrm>
        </p:grpSpPr>
        <p:pic>
          <p:nvPicPr>
            <p:cNvPr id="6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547535" y="6231276"/>
              <a:ext cx="679678" cy="61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ТПП РФ</a:t>
              </a:r>
            </a:p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  <p:pic>
        <p:nvPicPr>
          <p:cNvPr id="8" name="Picture 2" descr="Картинки по запросу инвестиции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 t="4884" b="7212"/>
          <a:stretch/>
        </p:blipFill>
        <p:spPr bwMode="auto">
          <a:xfrm>
            <a:off x="4932041" y="1909122"/>
            <a:ext cx="4132854" cy="282286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837131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07504" y="702037"/>
            <a:ext cx="892899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«Оборотное кредитование»: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1 млн до 500 млн рублей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36 месяцев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9,6% в год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«Инвестиционное кредитование»: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1 млн до 1 млрд рублей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84 месяцев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9,1% в год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«Контрактное кредитование»: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1 млн до 500 млн рублей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36 месяцев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от 9,6% в год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«Рефинансирование»: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на оборотные цели от 10 млн до 500 млн рублей, на инвестиционные цели от 1 млн до 1 млрд рублей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на оборотные средства до 36 месяцев, на инвестиции до 84 месяцев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на оборотные цели от 9,6% в год, на инвестиции от 9,1% в год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</a:t>
            </a:r>
          </a:p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«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Микрокредит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»: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для ИП от 0,5 млн до 5 млн рублей, для </a:t>
            </a:r>
            <a:r>
              <a:rPr lang="ru-RU" sz="1800" dirty="0" err="1" smtClean="0">
                <a:solidFill>
                  <a:srgbClr val="FF0000"/>
                </a:solidFill>
                <a:latin typeface="Franklin Gothic Demi Cond" pitchFamily="34" charset="0"/>
              </a:rPr>
              <a:t>юр.лиц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 от 0,5 млн до 10 млн рублей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36 месяцев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13% в  год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; </a:t>
            </a:r>
          </a:p>
          <a:p>
            <a:pPr algn="just"/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- «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Микрокредит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(«ДФО» / «Моногорода» / «Мама – предприниматель»)» для начинающих: </a:t>
            </a:r>
            <a:b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не более 0,5 млн рублей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 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не более 1 кредита Заемщику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до 36 месяцев 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/ </a:t>
            </a:r>
            <a:r>
              <a:rPr lang="ru-RU" sz="1800" dirty="0" smtClean="0">
                <a:solidFill>
                  <a:srgbClr val="FF0000"/>
                </a:solidFill>
                <a:latin typeface="Franklin Gothic Demi Cond" pitchFamily="34" charset="0"/>
              </a:rPr>
              <a:t>8,5% в год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Franklin Gothic Demi Cond" pitchFamily="34" charset="0"/>
              </a:rPr>
              <a:t>.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5000"/>
              </a:lnSpc>
            </a:pPr>
            <a:r>
              <a:rPr lang="ru-RU" sz="2800" dirty="0" smtClean="0">
                <a:latin typeface="Franklin Gothic Demi Cond" pitchFamily="34" charset="0"/>
              </a:rPr>
              <a:t> КРЕДИТНЫЕ ПРОДУКТЫ «МСП БАНКА»</a:t>
            </a:r>
            <a:endParaRPr lang="ru-RU" sz="2800" dirty="0">
              <a:solidFill>
                <a:schemeClr val="bg1"/>
              </a:solidFill>
              <a:latin typeface="Franklin Gothic Demi Cond" pitchFamily="34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Картинки по запросу микрокредиты для бизнес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036" y="3548052"/>
            <a:ext cx="2315778" cy="1556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и по запросу микрокредиты для бизнес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836" y="3554583"/>
            <a:ext cx="2306203" cy="1538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Картинки по запросу рост бизнес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339" y="3577019"/>
            <a:ext cx="2585721" cy="151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107504" y="4515418"/>
            <a:ext cx="1080120" cy="461665"/>
            <a:chOff x="2105727" y="6231276"/>
            <a:chExt cx="1121486" cy="615551"/>
          </a:xfrm>
        </p:grpSpPr>
        <p:pic>
          <p:nvPicPr>
            <p:cNvPr id="8" name="Picture 3" descr="E:\Оформление\Emblema proz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439"/>
            <a:stretch/>
          </p:blipFill>
          <p:spPr bwMode="auto">
            <a:xfrm>
              <a:off x="2105727" y="6309320"/>
              <a:ext cx="594065" cy="4964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2547535" y="6231276"/>
              <a:ext cx="679678" cy="615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ТПП РФ</a:t>
              </a:r>
            </a:p>
            <a:p>
              <a:pPr algn="ctr"/>
              <a:r>
                <a:rPr lang="ru-RU" sz="1200" dirty="0" smtClean="0">
                  <a:solidFill>
                    <a:schemeClr val="tx2">
                      <a:lumMod val="75000"/>
                    </a:schemeClr>
                  </a:solidFill>
                  <a:latin typeface="Franklin Gothic Demi Cond" panose="020B0706030402020204" pitchFamily="34" charset="0"/>
                </a:rPr>
                <a:t>2019</a:t>
              </a:r>
              <a:endParaRPr lang="ru-RU" sz="1200" dirty="0">
                <a:solidFill>
                  <a:schemeClr val="tx2">
                    <a:lumMod val="75000"/>
                  </a:schemeClr>
                </a:solidFill>
                <a:latin typeface="Franklin Gothic Demi Cond" panose="020B07060304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77439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9659</TotalTime>
  <Words>858</Words>
  <Application>Microsoft Office PowerPoint</Application>
  <PresentationFormat>Экран (16:9)</PresentationFormat>
  <Paragraphs>83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Шаповалова Д.А. (246)</dc:creator>
  <cp:lastModifiedBy>Ермошин Александр Михайлович</cp:lastModifiedBy>
  <cp:revision>318</cp:revision>
  <dcterms:created xsi:type="dcterms:W3CDTF">2018-04-23T14:49:16Z</dcterms:created>
  <dcterms:modified xsi:type="dcterms:W3CDTF">2019-10-14T15:59:53Z</dcterms:modified>
</cp:coreProperties>
</file>